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" Type="http://schemas.openxmlformats.org/officeDocument/2006/relationships/theme" Target="theme/theme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00.png"/><Relationship Id="rId3" Type="http://schemas.openxmlformats.org/officeDocument/2006/relationships/image" Target="../media/image22.png"/><Relationship Id="rId6" Type="http://schemas.openxmlformats.org/officeDocument/2006/relationships/image" Target="../media/image01.png"/><Relationship Id="rId5" Type="http://schemas.openxmlformats.org/officeDocument/2006/relationships/image" Target="../media/image06.png"/><Relationship Id="rId8" Type="http://schemas.openxmlformats.org/officeDocument/2006/relationships/image" Target="../media/image02.jpg"/><Relationship Id="rId7" Type="http://schemas.openxmlformats.org/officeDocument/2006/relationships/image" Target="../media/image09.png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4.png"/><Relationship Id="rId3" Type="http://schemas.openxmlformats.org/officeDocument/2006/relationships/image" Target="../media/image07.png"/><Relationship Id="rId6" Type="http://schemas.openxmlformats.org/officeDocument/2006/relationships/image" Target="../media/image05.jpg"/><Relationship Id="rId5" Type="http://schemas.openxmlformats.org/officeDocument/2006/relationships/image" Target="../media/image03.png"/><Relationship Id="rId8" Type="http://schemas.openxmlformats.org/officeDocument/2006/relationships/image" Target="../media/image08.png"/><Relationship Id="rId7" Type="http://schemas.openxmlformats.org/officeDocument/2006/relationships/image" Target="../media/image17.jp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Relationship Id="rId3" Type="http://schemas.openxmlformats.org/officeDocument/2006/relationships/image" Target="../media/image10.jpg"/><Relationship Id="rId5" Type="http://schemas.openxmlformats.org/officeDocument/2006/relationships/image" Target="../media/image13.jp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Relationship Id="rId3" Type="http://schemas.openxmlformats.org/officeDocument/2006/relationships/image" Target="../media/image15.jpg"/><Relationship Id="rId6" Type="http://schemas.openxmlformats.org/officeDocument/2006/relationships/image" Target="../media/image16.jpg"/><Relationship Id="rId5" Type="http://schemas.openxmlformats.org/officeDocument/2006/relationships/image" Target="../media/image14.jpg"/><Relationship Id="rId8" Type="http://schemas.openxmlformats.org/officeDocument/2006/relationships/image" Target="../media/image23.jpg"/><Relationship Id="rId7" Type="http://schemas.openxmlformats.org/officeDocument/2006/relationships/image" Target="../media/image20.jp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Relationship Id="rId3" Type="http://schemas.openxmlformats.org/officeDocument/2006/relationships/image" Target="../media/image18.jp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Relationship Id="rId3" Type="http://schemas.openxmlformats.org/officeDocument/2006/relationships/image" Target="../media/image24.jp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15071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B5394"/>
                </a:solidFill>
              </a:rPr>
              <a:t>Evaluating Media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26114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i="1" lang="en" sz="1800">
                <a:solidFill>
                  <a:srgbClr val="CC4125"/>
                </a:solidFill>
              </a:rPr>
              <a:t>LT: I can analyze how various sources portray the same issue in order to understand it from different perspectives, as well as to identify bias.</a:t>
            </a:r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324" y="350800"/>
            <a:ext cx="1363174" cy="128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Shape 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5797" y="286937"/>
            <a:ext cx="1553350" cy="125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Shape 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54325" y="481737"/>
            <a:ext cx="127635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Shape 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93450" y="3745579"/>
            <a:ext cx="2170249" cy="104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Shape 3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93775" y="3777257"/>
            <a:ext cx="1553350" cy="1165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Shape 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343613" y="3777256"/>
            <a:ext cx="1553349" cy="1242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535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>
                <a:solidFill>
                  <a:srgbClr val="0B5394"/>
                </a:solidFill>
              </a:rPr>
              <a:t>Questions to ask when evaluating: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381000" y="742950"/>
            <a:ext cx="8229600" cy="232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0B5394"/>
              </a:buClr>
              <a:buSzPct val="100000"/>
              <a:buFont typeface="Arial"/>
              <a:buAutoNum type="arabicPeriod"/>
            </a:pPr>
            <a:r>
              <a:rPr lang="en">
                <a:solidFill>
                  <a:srgbClr val="0B5394"/>
                </a:solidFill>
              </a:rPr>
              <a:t>Where does the money come from </a:t>
            </a:r>
            <a:br>
              <a:rPr lang="en">
                <a:solidFill>
                  <a:srgbClr val="0B5394"/>
                </a:solidFill>
              </a:rPr>
            </a:br>
            <a:r>
              <a:rPr lang="en" sz="2500">
                <a:solidFill>
                  <a:srgbClr val="0B5394"/>
                </a:solidFill>
              </a:rPr>
              <a:t>(Who produces it?)</a:t>
            </a:r>
            <a:r>
              <a:rPr lang="en">
                <a:solidFill>
                  <a:srgbClr val="0B5394"/>
                </a:solidFill>
              </a:rPr>
              <a:t>?</a:t>
            </a:r>
          </a:p>
          <a:p>
            <a:pPr indent="-342900" lvl="1" marL="914400" rtl="0">
              <a:spcBef>
                <a:spcPts val="0"/>
              </a:spcBef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ABC is owned by Disney, would they report a negative story about the Disney corporation? </a:t>
            </a:r>
          </a:p>
          <a:p>
            <a:pPr indent="-342900" lvl="1" marL="914400" rtl="0">
              <a:spcBef>
                <a:spcPts val="0"/>
              </a:spcBef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Who produces the piece may also contribute to the political slant of the piece. </a:t>
            </a:r>
            <a:br>
              <a:rPr lang="en" sz="1800">
                <a:solidFill>
                  <a:srgbClr val="CC4125"/>
                </a:solidFill>
              </a:rPr>
            </a:br>
          </a:p>
        </p:txBody>
      </p:sp>
      <p:pic>
        <p:nvPicPr>
          <p:cNvPr id="44" name="Shape 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250" y="3117925"/>
            <a:ext cx="1222575" cy="1222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Shape 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18025" y="4282650"/>
            <a:ext cx="2437925" cy="40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Shape 4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75050" y="2869950"/>
            <a:ext cx="1725850" cy="141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Shape 4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84453" y="3022861"/>
            <a:ext cx="2188571" cy="122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Shape 4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10425" y="4282648"/>
            <a:ext cx="3077199" cy="54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Shape 4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700900" y="3507975"/>
            <a:ext cx="1905000" cy="55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381000" y="-457200"/>
            <a:ext cx="7892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419100" lvl="0" marL="457200" rtl="0"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AutoNum type="arabicPeriod" startAt="2"/>
            </a:pPr>
            <a:r>
              <a:rPr lang="en" sz="3000">
                <a:solidFill>
                  <a:srgbClr val="0B5394"/>
                </a:solidFill>
              </a:rPr>
              <a:t>What type of story is it?</a:t>
            </a:r>
          </a:p>
          <a:p>
            <a:pPr indent="-342900" lvl="1" marL="914400" rtl="0">
              <a:spcBef>
                <a:spcPts val="480"/>
              </a:spcBef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Is it a hard news piece, opinion piece, or a human interest piece?</a:t>
            </a:r>
          </a:p>
          <a:p>
            <a:pPr indent="-342900" lvl="1" marL="914400" rtl="0">
              <a:spcBef>
                <a:spcPts val="480"/>
              </a:spcBef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Ask yourself, “What is the author’s purpose?” </a:t>
            </a:r>
          </a:p>
          <a:p>
            <a:pPr indent="-342900" lvl="2" marL="1371600" rtl="0">
              <a:spcBef>
                <a:spcPts val="480"/>
              </a:spcBef>
              <a:buClr>
                <a:srgbClr val="CC4125"/>
              </a:buClr>
              <a:buSzPct val="100000"/>
              <a:buFont typeface="Arial"/>
              <a:buAutoNum type="romanLcPeriod"/>
            </a:pPr>
            <a:r>
              <a:rPr lang="en" sz="1800">
                <a:solidFill>
                  <a:srgbClr val="CC4125"/>
                </a:solidFill>
              </a:rPr>
              <a:t>Inform, Persuade, Entertain?</a:t>
            </a:r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6450" y="2025575"/>
            <a:ext cx="1687950" cy="2276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8025" y="2177500"/>
            <a:ext cx="1866900" cy="1828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06587" y="2212575"/>
            <a:ext cx="2752725" cy="165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" type="body"/>
          </p:nvPr>
        </p:nvSpPr>
        <p:spPr>
          <a:xfrm>
            <a:off x="297550" y="-37125"/>
            <a:ext cx="8802899" cy="486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0B5394"/>
              </a:buClr>
              <a:buSzPct val="100000"/>
              <a:buFont typeface="Arial"/>
              <a:buAutoNum type="arabicPeriod" startAt="3"/>
            </a:pPr>
            <a:r>
              <a:rPr lang="en">
                <a:solidFill>
                  <a:srgbClr val="0B5394"/>
                </a:solidFill>
              </a:rPr>
              <a:t>What type of sources does it reference?</a:t>
            </a:r>
          </a:p>
          <a:p>
            <a:pPr indent="-342900" lvl="1" marL="914400" rtl="0">
              <a:spcBef>
                <a:spcPts val="0"/>
              </a:spcBef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Primary Sources vs. Secondary Sources</a:t>
            </a:r>
          </a:p>
          <a:p>
            <a:pPr indent="-342900" lvl="2" marL="1371600" rtl="0">
              <a:spcBef>
                <a:spcPts val="0"/>
              </a:spcBef>
              <a:buClr>
                <a:srgbClr val="CC4125"/>
              </a:buClr>
              <a:buSzPct val="100000"/>
              <a:buFont typeface="Arial"/>
              <a:buAutoNum type="romanLcPeriod"/>
            </a:pPr>
            <a:r>
              <a:rPr lang="en" sz="1800"/>
              <a:t>Primary Source:</a:t>
            </a:r>
            <a:r>
              <a:rPr lang="en" sz="1800">
                <a:solidFill>
                  <a:srgbClr val="CC4125"/>
                </a:solidFill>
              </a:rPr>
              <a:t>Written (or created) in the time of the event under study</a:t>
            </a:r>
            <a:br>
              <a:rPr lang="en" sz="1800">
                <a:solidFill>
                  <a:srgbClr val="CC4125"/>
                </a:solidFill>
              </a:rPr>
            </a:br>
            <a:br>
              <a:rPr lang="en" sz="1800">
                <a:solidFill>
                  <a:srgbClr val="CC4125"/>
                </a:solidFill>
              </a:rPr>
            </a:br>
            <a:br>
              <a:rPr lang="en" sz="1800">
                <a:solidFill>
                  <a:srgbClr val="CC4125"/>
                </a:solidFill>
              </a:rPr>
            </a:br>
            <a:br>
              <a:rPr lang="en" sz="1800">
                <a:solidFill>
                  <a:srgbClr val="CC4125"/>
                </a:solidFill>
              </a:rPr>
            </a:br>
            <a:br>
              <a:rPr lang="en" sz="1800">
                <a:solidFill>
                  <a:srgbClr val="CC4125"/>
                </a:solidFill>
              </a:rPr>
            </a:br>
            <a:br>
              <a:rPr lang="en" sz="1800">
                <a:solidFill>
                  <a:srgbClr val="CC4125"/>
                </a:solidFill>
              </a:rPr>
            </a:br>
          </a:p>
          <a:p>
            <a:pPr indent="-342900" lvl="2" marL="1371600" rtl="0">
              <a:spcBef>
                <a:spcPts val="0"/>
              </a:spcBef>
              <a:buClr>
                <a:srgbClr val="CC4125"/>
              </a:buClr>
              <a:buSzPct val="100000"/>
              <a:buFont typeface="Arial"/>
              <a:buAutoNum type="romanLcPeriod"/>
            </a:pPr>
            <a:r>
              <a:rPr lang="en" sz="1800"/>
              <a:t>Secondary Source: </a:t>
            </a:r>
            <a:r>
              <a:rPr lang="en" sz="1800">
                <a:solidFill>
                  <a:srgbClr val="CC4125"/>
                </a:solidFill>
              </a:rPr>
              <a:t>Written (or created) after the event </a:t>
            </a:r>
            <a:br>
              <a:rPr lang="en" sz="1800">
                <a:solidFill>
                  <a:srgbClr val="CC4125"/>
                </a:solidFill>
              </a:rPr>
            </a:br>
            <a:br>
              <a:rPr lang="en" sz="1800">
                <a:solidFill>
                  <a:srgbClr val="CC4125"/>
                </a:solidFill>
              </a:rPr>
            </a:b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6875" y="1188325"/>
            <a:ext cx="933125" cy="1547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64700" y="1171312"/>
            <a:ext cx="2160125" cy="1428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41650" y="1166149"/>
            <a:ext cx="1979800" cy="149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12702" y="3279225"/>
            <a:ext cx="1084424" cy="1618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10091" y="3279225"/>
            <a:ext cx="1331958" cy="1618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706874" y="3297674"/>
            <a:ext cx="1849349" cy="158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457200" y="-304800"/>
            <a:ext cx="7892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419100" lvl="0" marL="457200" rtl="0"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AutoNum type="arabicPeriod" startAt="4"/>
            </a:pPr>
            <a:r>
              <a:rPr lang="en" sz="3000">
                <a:solidFill>
                  <a:srgbClr val="0B5394"/>
                </a:solidFill>
              </a:rPr>
              <a:t>What evidence is provided?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Though very tied to sources, evidence needs to be identified to examine the quality of it. 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romanLcPeriod"/>
            </a:pPr>
            <a:r>
              <a:rPr lang="en" sz="1800">
                <a:solidFill>
                  <a:srgbClr val="CC4125"/>
                </a:solidFill>
              </a:rPr>
              <a:t>Is the evidence verified through other sources?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romanLcPeriod"/>
            </a:pPr>
            <a:r>
              <a:rPr lang="en" sz="1800">
                <a:solidFill>
                  <a:srgbClr val="CC4125"/>
                </a:solidFill>
              </a:rPr>
              <a:t>Does it come from a primary source or a secondary source?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romanLcPeriod"/>
            </a:pPr>
            <a:r>
              <a:rPr lang="en" sz="1800">
                <a:solidFill>
                  <a:srgbClr val="CC4125"/>
                </a:solidFill>
              </a:rPr>
              <a:t>“Scientists agree” vs. “25 Scientists agree”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950" y="2514600"/>
            <a:ext cx="2879200" cy="2156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97100" y="2575350"/>
            <a:ext cx="2845105" cy="2095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399325" y="-41450"/>
            <a:ext cx="8303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419100" lvl="0" marL="457200" rtl="0"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AutoNum type="arabicPeriod" startAt="5"/>
            </a:pPr>
            <a:r>
              <a:rPr lang="en" sz="3000">
                <a:solidFill>
                  <a:srgbClr val="0B5394"/>
                </a:solidFill>
              </a:rPr>
              <a:t>What types of bias may be present?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Omission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Source Selection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Story Selection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Placement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Labeling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4125"/>
              </a:buClr>
              <a:buSzPct val="100000"/>
              <a:buFont typeface="Arial"/>
              <a:buAutoNum type="alphaLcPeriod"/>
            </a:pPr>
            <a:r>
              <a:rPr lang="en" sz="1800">
                <a:solidFill>
                  <a:srgbClr val="CC4125"/>
                </a:solidFill>
              </a:rPr>
              <a:t>Spin</a:t>
            </a:r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5600" y="966225"/>
            <a:ext cx="3477249" cy="38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5825" y="2922600"/>
            <a:ext cx="3158924" cy="18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YOUR TASK: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Choose a current event (local, national, or global) with the purpose of evaluating the way it is presented in media. You will then create a short presentation that synthesizes your findings and evaluates the media’s coverage of the event.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rtl="0">
              <a:spcBef>
                <a:spcPts val="0"/>
              </a:spcBef>
              <a:buNone/>
            </a:pPr>
            <a:r>
              <a:rPr lang="en" sz="2000"/>
              <a:t>Requirements: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Must be current 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Presentation 3-5 minutes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Analyze at least two media stations/papers</a:t>
            </a:r>
          </a:p>
          <a:p>
            <a:pPr indent="-3556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Visual Aid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